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72" r:id="rId2"/>
    <p:sldId id="260" r:id="rId3"/>
    <p:sldId id="273" r:id="rId4"/>
    <p:sldId id="281" r:id="rId5"/>
    <p:sldId id="282" r:id="rId6"/>
    <p:sldId id="271" r:id="rId7"/>
    <p:sldId id="283" r:id="rId8"/>
    <p:sldId id="333" r:id="rId9"/>
    <p:sldId id="285" r:id="rId10"/>
    <p:sldId id="284" r:id="rId11"/>
    <p:sldId id="286" r:id="rId12"/>
    <p:sldId id="287" r:id="rId13"/>
    <p:sldId id="288" r:id="rId14"/>
    <p:sldId id="277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9" r:id="rId25"/>
    <p:sldId id="276" r:id="rId26"/>
    <p:sldId id="278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274" r:id="rId35"/>
    <p:sldId id="307" r:id="rId36"/>
    <p:sldId id="308" r:id="rId37"/>
    <p:sldId id="311" r:id="rId38"/>
    <p:sldId id="312" r:id="rId39"/>
    <p:sldId id="399" r:id="rId40"/>
    <p:sldId id="313" r:id="rId41"/>
    <p:sldId id="275" r:id="rId42"/>
    <p:sldId id="317" r:id="rId43"/>
    <p:sldId id="318" r:id="rId44"/>
    <p:sldId id="319" r:id="rId45"/>
    <p:sldId id="400" r:id="rId46"/>
    <p:sldId id="320" r:id="rId47"/>
    <p:sldId id="321" r:id="rId48"/>
    <p:sldId id="322" r:id="rId49"/>
    <p:sldId id="323" r:id="rId50"/>
    <p:sldId id="324" r:id="rId51"/>
    <p:sldId id="327" r:id="rId52"/>
    <p:sldId id="326" r:id="rId53"/>
    <p:sldId id="325" r:id="rId54"/>
    <p:sldId id="397" r:id="rId55"/>
    <p:sldId id="398" r:id="rId56"/>
    <p:sldId id="401" r:id="rId57"/>
    <p:sldId id="329" r:id="rId58"/>
    <p:sldId id="330" r:id="rId59"/>
    <p:sldId id="331" r:id="rId60"/>
    <p:sldId id="332" r:id="rId61"/>
    <p:sldId id="328" r:id="rId62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FA4"/>
    <a:srgbClr val="FABD45"/>
    <a:srgbClr val="F2F2F2"/>
    <a:srgbClr val="FF6B6B"/>
    <a:srgbClr val="FAF8FC"/>
    <a:srgbClr val="69E78C"/>
    <a:srgbClr val="1965B2"/>
    <a:srgbClr val="FBD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82"/>
    <p:restoredTop sz="94291" autoAdjust="0"/>
  </p:normalViewPr>
  <p:slideViewPr>
    <p:cSldViewPr snapToGrid="0" snapToObjects="1">
      <p:cViewPr varScale="1">
        <p:scale>
          <a:sx n="122" d="100"/>
          <a:sy n="122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7614E-82AF-9041-99BB-E5A58753B444}" type="datetimeFigureOut">
              <a:rPr lang="es-BO" smtClean="0"/>
              <a:t>11/5/21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59FA7-6415-9240-BAE1-F440353BED5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7116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UY" sz="1200" dirty="0"/>
              <a:t>Son adultos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UY" sz="1200" dirty="0"/>
              <a:t>Experiencia de vida 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UY" sz="1200" dirty="0"/>
              <a:t>Experiencia en Rotary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UY" sz="1200" dirty="0"/>
              <a:t>Autoestima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UY" sz="1200" dirty="0"/>
              <a:t>Se </a:t>
            </a:r>
            <a:r>
              <a:rPr lang="es-ES" altLang="es-UY" sz="1200" dirty="0" err="1"/>
              <a:t>autoconducen</a:t>
            </a:r>
            <a:endParaRPr lang="es-ES" altLang="es-UY" sz="1200" dirty="0"/>
          </a:p>
          <a:p>
            <a:pPr eaLnBrk="1" hangingPunct="1">
              <a:spcBef>
                <a:spcPct val="0"/>
              </a:spcBef>
            </a:pPr>
            <a:r>
              <a:rPr lang="es-ES" altLang="es-UY" sz="1200" dirty="0"/>
              <a:t>Presionados cuando cuestionados</a:t>
            </a:r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9FA7-6415-9240-BAE1-F440353BED50}" type="slidenum">
              <a:rPr lang="es-BO" smtClean="0"/>
              <a:t>34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8506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altLang="es-UY" dirty="0"/>
              <a:t>Mira a la persona (contacto visual).</a:t>
            </a:r>
          </a:p>
          <a:p>
            <a:pPr eaLnBrk="1" hangingPunct="1"/>
            <a:endParaRPr lang="es-ES" altLang="es-UY" dirty="0"/>
          </a:p>
          <a:p>
            <a:pPr eaLnBrk="1" hangingPunct="1"/>
            <a:r>
              <a:rPr lang="es-ES" altLang="es-UY" dirty="0"/>
              <a:t>Escucha con atención  las preguntas y las  respuestas, así como cada palabra (oiga y escuche).</a:t>
            </a:r>
          </a:p>
          <a:p>
            <a:pPr eaLnBrk="1" hangingPunct="1"/>
            <a:endParaRPr lang="es-ES" altLang="es-UY" dirty="0"/>
          </a:p>
          <a:p>
            <a:pPr eaLnBrk="1" hangingPunct="1"/>
            <a:r>
              <a:rPr lang="es-ES" altLang="es-UY" dirty="0"/>
              <a:t>Se mueve en dirección a la persona que está hablando.</a:t>
            </a:r>
          </a:p>
          <a:p>
            <a:pPr eaLnBrk="1" hangingPunct="1"/>
            <a:endParaRPr lang="es-ES" altLang="es-UY" dirty="0"/>
          </a:p>
          <a:p>
            <a:pPr eaLnBrk="1" hangingPunct="1"/>
            <a:r>
              <a:rPr lang="es-ES" altLang="es-UY" dirty="0"/>
              <a:t>¿Alguna cosa más que un facilitador necesita saber?</a:t>
            </a:r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9FA7-6415-9240-BAE1-F440353BED50}" type="slidenum">
              <a:rPr lang="es-BO" smtClean="0"/>
              <a:t>36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8192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AR" altLang="es-UY" sz="3200" dirty="0"/>
              <a:t>Escuche la pregunta entera.</a:t>
            </a:r>
          </a:p>
          <a:p>
            <a:pPr eaLnBrk="1" hangingPunct="1"/>
            <a:r>
              <a:rPr lang="es-AR" altLang="es-UY" sz="3200" dirty="0"/>
              <a:t>Demuestre que usted está escuchando.</a:t>
            </a:r>
          </a:p>
          <a:p>
            <a:pPr eaLnBrk="1" hangingPunct="1"/>
            <a:r>
              <a:rPr lang="es-AR" altLang="es-UY" sz="3200" dirty="0"/>
              <a:t>Verifique que la pregunta haya sido respondida satisfactoriamente.</a:t>
            </a:r>
          </a:p>
          <a:p>
            <a:pPr eaLnBrk="1" hangingPunct="1"/>
            <a:endParaRPr lang="es-AR" altLang="es-UY" sz="3200" dirty="0"/>
          </a:p>
          <a:p>
            <a:pPr eaLnBrk="1" hangingPunct="1"/>
            <a:endParaRPr lang="es-AR" altLang="es-UY" sz="3200" dirty="0"/>
          </a:p>
          <a:p>
            <a:pPr eaLnBrk="1" hangingPunct="1"/>
            <a:r>
              <a:rPr lang="es-ES" altLang="es-UY" sz="3200" dirty="0"/>
              <a:t>Preguntas Indirectas - Preguntas Dirigidas - Preguntas Reversas.</a:t>
            </a:r>
          </a:p>
          <a:p>
            <a:pPr eaLnBrk="1" hangingPunct="1"/>
            <a:r>
              <a:rPr lang="es-ES" altLang="es-UY" sz="3200" dirty="0"/>
              <a:t>Preguntas de Interrupción - Preguntas Re-direccionadas.</a:t>
            </a:r>
          </a:p>
          <a:p>
            <a:pPr eaLnBrk="1" hangingPunct="1"/>
            <a:r>
              <a:rPr lang="es-ES" altLang="es-UY" sz="3200" dirty="0"/>
              <a:t>¿Cómo se debe administrar la falta de respuesta a las preguntas?</a:t>
            </a:r>
            <a:endParaRPr lang="es-BO" sz="3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9FA7-6415-9240-BAE1-F440353BED50}" type="slidenum">
              <a:rPr lang="es-BO" smtClean="0"/>
              <a:t>37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079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AR" altLang="es-UY" sz="3200" dirty="0"/>
              <a:t>Escuche la pregunta entera.</a:t>
            </a:r>
          </a:p>
          <a:p>
            <a:pPr eaLnBrk="1" hangingPunct="1"/>
            <a:r>
              <a:rPr lang="es-AR" altLang="es-UY" sz="3200" dirty="0"/>
              <a:t>Demuestre que usted está escuchando.</a:t>
            </a:r>
          </a:p>
          <a:p>
            <a:pPr eaLnBrk="1" hangingPunct="1"/>
            <a:r>
              <a:rPr lang="es-AR" altLang="es-UY" sz="3200" dirty="0"/>
              <a:t>Verifique que la pregunta haya sido respondida satisfactoriamente.</a:t>
            </a:r>
          </a:p>
          <a:p>
            <a:pPr eaLnBrk="1" hangingPunct="1"/>
            <a:endParaRPr lang="es-AR" altLang="es-UY" sz="3200" dirty="0"/>
          </a:p>
          <a:p>
            <a:pPr eaLnBrk="1" hangingPunct="1"/>
            <a:endParaRPr lang="es-AR" altLang="es-UY" sz="3200" dirty="0"/>
          </a:p>
          <a:p>
            <a:pPr eaLnBrk="1" hangingPunct="1"/>
            <a:r>
              <a:rPr lang="es-ES" altLang="es-UY" sz="3200" dirty="0"/>
              <a:t>Preguntas Indirectas - Preguntas Dirigidas - Preguntas Reversas.</a:t>
            </a:r>
          </a:p>
          <a:p>
            <a:pPr eaLnBrk="1" hangingPunct="1"/>
            <a:r>
              <a:rPr lang="es-ES" altLang="es-UY" sz="3200" dirty="0"/>
              <a:t>Preguntas de Interrupción - Preguntas Re-direccionadas.</a:t>
            </a:r>
          </a:p>
          <a:p>
            <a:pPr eaLnBrk="1" hangingPunct="1"/>
            <a:r>
              <a:rPr lang="es-ES" altLang="es-UY" sz="3200" dirty="0"/>
              <a:t>¿Cómo se debe administrar la falta de respuesta a las preguntas?</a:t>
            </a:r>
            <a:endParaRPr lang="es-BO" sz="3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9FA7-6415-9240-BAE1-F440353BED50}" type="slidenum">
              <a:rPr lang="es-BO" smtClean="0"/>
              <a:t>39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7643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s-ES" dirty="0"/>
              <a:t>Conversación paralela.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s-ES" dirty="0"/>
              <a:t>La misma persona queriendo responder siempre.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s-ES" dirty="0"/>
              <a:t>Un debate “caliente” entre dos participantes.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s-ES" dirty="0"/>
              <a:t>Una interrupción externa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s-ES" dirty="0"/>
              <a:t>¡El almuerzo está listo!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s-ES" dirty="0"/>
              <a:t>Un visitante ilustre entra en la sala.</a:t>
            </a:r>
            <a:endParaRPr lang="es-BO" dirty="0"/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s-BO" dirty="0"/>
              <a:t>Comportamientos que perturban</a:t>
            </a:r>
          </a:p>
          <a:p>
            <a:pPr lvl="1" eaLnBrk="1" hangingPunct="1"/>
            <a:r>
              <a:rPr lang="es-ES" altLang="es-UY" dirty="0"/>
              <a:t>Actitudes argumentativas o combativas.</a:t>
            </a:r>
          </a:p>
          <a:p>
            <a:pPr lvl="1" eaLnBrk="1" hangingPunct="1"/>
            <a:r>
              <a:rPr lang="es-ES" altLang="es-UY" dirty="0"/>
              <a:t>Comentarios rudos, ofensivos  o sarcásticos.</a:t>
            </a:r>
          </a:p>
          <a:p>
            <a:pPr lvl="1" eaLnBrk="1" hangingPunct="1"/>
            <a:r>
              <a:rPr lang="es-ES" altLang="es-UY" dirty="0"/>
              <a:t>Comportamientos peyorativos.</a:t>
            </a:r>
          </a:p>
          <a:p>
            <a:pPr lvl="1" eaLnBrk="1" hangingPunct="1"/>
            <a:r>
              <a:rPr lang="es-ES" altLang="es-UY" dirty="0"/>
              <a:t>Payasadas.</a:t>
            </a:r>
          </a:p>
          <a:p>
            <a:pPr lvl="1" eaLnBrk="1" hangingPunct="1"/>
            <a:r>
              <a:rPr lang="es-ES" altLang="es-UY" dirty="0"/>
              <a:t>Quejas constantes.</a:t>
            </a:r>
          </a:p>
          <a:p>
            <a:pPr lvl="1" eaLnBrk="1" hangingPunct="1"/>
            <a:r>
              <a:rPr lang="es-ES" altLang="es-UY" dirty="0"/>
              <a:t>Discusiones irrelevantes.</a:t>
            </a:r>
          </a:p>
          <a:p>
            <a:pPr lvl="1" eaLnBrk="1" hangingPunct="1"/>
            <a:r>
              <a:rPr lang="es-ES" altLang="es-UY" dirty="0"/>
              <a:t>Intervenciones repetitivas.</a:t>
            </a:r>
          </a:p>
          <a:p>
            <a:pPr lvl="1" eaLnBrk="1" hangingPunct="1"/>
            <a:r>
              <a:rPr lang="es-ES" altLang="es-UY" dirty="0"/>
              <a:t>No prestar atención cuando alguien está con la palabra.</a:t>
            </a:r>
          </a:p>
          <a:p>
            <a:pPr lvl="1" eaLnBrk="1" hangingPunct="1"/>
            <a:r>
              <a:rPr lang="es-ES" altLang="es-UY" dirty="0"/>
              <a:t>Participantes que “hablan para la tribuna”.</a:t>
            </a:r>
          </a:p>
          <a:p>
            <a:pPr lvl="1" eaLnBrk="1" hangingPunct="1"/>
            <a:r>
              <a:rPr lang="es-ES" altLang="es-UY" dirty="0"/>
              <a:t>Aquellos que llegan tarde.</a:t>
            </a:r>
          </a:p>
          <a:p>
            <a:pPr lvl="1" eaLnBrk="1" hangingPunct="1"/>
            <a:r>
              <a:rPr lang="es-ES" altLang="es-UY" dirty="0"/>
              <a:t>Participantes no preparados.</a:t>
            </a:r>
          </a:p>
          <a:p>
            <a:pPr lvl="1" eaLnBrk="1" hangingPunct="1"/>
            <a:r>
              <a:rPr lang="es-ES" altLang="es-UY" dirty="0"/>
              <a:t>Aquellos que no participan.</a:t>
            </a:r>
          </a:p>
          <a:p>
            <a:pPr lvl="1" eaLnBrk="1" hangingPunct="1"/>
            <a:r>
              <a:rPr lang="es-ES" altLang="es-UY" dirty="0"/>
              <a:t>Comentarios relacionados a temas sexuales. </a:t>
            </a:r>
          </a:p>
          <a:p>
            <a:pPr lvl="1" eaLnBrk="1" hangingPunct="1"/>
            <a:r>
              <a:rPr lang="es-ES" altLang="es-UY" dirty="0"/>
              <a:t>Cuchicheos durante la reunión.</a:t>
            </a:r>
            <a:endParaRPr lang="es-BO" dirty="0"/>
          </a:p>
          <a:p>
            <a:pPr marL="628650" lvl="1" indent="-171450" eaLnBrk="1" hangingPunct="1">
              <a:buFont typeface="Arial" pitchFamily="34" charset="0"/>
              <a:buChar char="•"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9FA7-6415-9240-BAE1-F440353BED50}" type="slidenum">
              <a:rPr lang="es-BO" smtClean="0"/>
              <a:t>40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860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9FA7-6415-9240-BAE1-F440353BED50}" type="slidenum">
              <a:rPr lang="es-BO" smtClean="0"/>
              <a:t>45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9187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9FA7-6415-9240-BAE1-F440353BED50}" type="slidenum">
              <a:rPr lang="es-BO" smtClean="0"/>
              <a:t>61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1241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EEC16-0F21-3E4E-BA11-639038BDC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D170A7-BDDC-9A48-9BF3-BD6E29142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B97814-82AF-6647-8FED-5FF1D3B5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9C5C86-9632-1D4B-8C48-7E0E8E8F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4A194-D619-F44B-B80E-629564C0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4326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7843D-16D7-C645-A71A-0D173CE6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B4317E-1481-8A48-B86B-02F02E138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7C9AF1-6294-4A40-A2DB-AB6E3C13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206B8A-AFD7-BC4E-AA07-7AB2F0EA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B33C57-ACD4-F94A-88D0-97767A18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2460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E4CDBE-9032-E440-B00B-D558B08E9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AB56A1-2F9C-A143-8EB6-043BC237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71532C-9E89-AE45-8C87-98C502E8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D301A6-F010-B849-B13B-8AB25BB8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49B340-AD82-A941-B4CE-E597F871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9626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F0C8A-6FB2-F44E-9628-D0B6BEB6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9E5893-6B76-1844-92AA-C5FE0146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924C39-7F6C-954A-9F0F-65529129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5EBC5B-D32B-B243-B58E-51DAEC90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CDC26A-A4CC-4241-95C5-64A09158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2268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CEBC4-E657-6D43-8C1D-98C5D37F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7DB518-113C-D742-AE26-6A90BC005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1CEB94-AD94-4247-BFF4-2DF35126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8553C0-F069-EE4C-A76C-D403A80F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5724B9-9631-454D-BB25-93295F40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4241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9ED22-259E-7743-A98D-68088172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927A3E-32EA-AD45-8D29-0D1EB34EB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D9721B-92F5-5043-8477-4373F1F6D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FC8B27-6528-4340-A272-75DFD1B8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77C4CB-27D7-1347-9929-0EA0A7B4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DA797A-6BC7-F946-BA31-E073822C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5379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9C736-C254-7B4E-8672-9F8F02EE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A70F60-E63B-D149-AEC1-6CE6825C5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183AE7-D052-C84B-8DFB-CFAECCC9E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76E15F-0765-BA40-89E7-99E0FF2AA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C24F42-09E7-3B4E-83E1-403D26AB6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0DCD1C-5A90-8141-AD7C-A1B351B6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85BE45-2EAF-B841-B31B-F16C3BC8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F17D86-E8E5-AD40-920F-AF30E7E5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7343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1D4F9-6CCC-9240-B693-D2261E8D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178229-D67D-1B4D-A07E-B7A0F2A6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6984FF-5961-F446-A00B-753F3DD39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BD5CF3-3561-264B-BB9B-9D8E3A20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0794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80F85D-1D9A-764C-AF1B-E775DEF8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4E460C-5450-A341-8167-B2E9AAFA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3DAAB0-AFE6-FC45-AAE7-8AF475C3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3137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72322-80E3-6240-9542-6A1B0830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4F6877-4329-EB43-AB7C-C1F65105E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9E9862-96AE-224D-9206-772ED01DC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19DB07-CF5A-2C4A-99A8-ECE924A3F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8A872A-E84B-0141-8433-36C121F9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74F744-FF21-D441-9313-7D578A76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9979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1F741-CEC9-3E43-B366-74B8A358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27DE4E0-96C0-1E44-856E-1BCCD5F94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5515DC-38E5-7447-A647-1A5D37EE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37E00E-86BD-0748-95B1-729A981B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EA00AE-0FF3-A84E-B176-0E151C66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FFD4A6-B9B7-1241-902A-B47F2B1D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0621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8693255-8537-7744-9108-207A0670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A9CA0B-4D5C-8D44-B673-BBF8F623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DA7A91-EF2E-364A-8F66-A300FEE36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706F6-E563-D040-B440-A4F05A9B4CD9}" type="datetimeFigureOut">
              <a:rPr lang="es-BO" smtClean="0"/>
              <a:t>11/5/21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D2CF53-7D34-CA46-993F-2240F162C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E65886-6DF3-D74B-8658-C06BAA0AA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C722A-45B0-0A43-B769-4204EC341C3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0863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316775-D400-E04F-9242-44A78B8E6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653" y="4268753"/>
            <a:ext cx="3157542" cy="1436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7EC92E-A616-FD49-A1CB-73843B4FD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653" y="784077"/>
            <a:ext cx="3157542" cy="31575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93B9BA-A79A-8044-9C4C-2291B749FD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817" y="24884"/>
            <a:ext cx="6788727" cy="68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0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BF519C5-FE08-344A-9C21-85257214EF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4" y="2484726"/>
            <a:ext cx="5277499" cy="527749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FFF829-AEA6-9D4D-8BAD-979E03D31EB9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F4167D-8F61-2642-B8F3-A6D496216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9ED0D8-6BED-0843-A535-9F3D261D26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3879EA-5AB5-804C-850F-693F3674C8B4}"/>
              </a:ext>
            </a:extLst>
          </p:cNvPr>
          <p:cNvSpPr txBox="1"/>
          <p:nvPr/>
        </p:nvSpPr>
        <p:spPr>
          <a:xfrm>
            <a:off x="1552252" y="2464904"/>
            <a:ext cx="90942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4800" dirty="0">
                <a:solidFill>
                  <a:srgbClr val="C00000"/>
                </a:solidFill>
              </a:rPr>
              <a:t>Objetivo:</a:t>
            </a:r>
          </a:p>
          <a:p>
            <a:r>
              <a:rPr lang="es-BO" sz="4800" dirty="0">
                <a:solidFill>
                  <a:srgbClr val="343FA4"/>
                </a:solidFill>
              </a:rPr>
              <a:t>Brindar una </a:t>
            </a:r>
            <a:r>
              <a:rPr lang="es-BO" sz="4800" b="1" dirty="0">
                <a:solidFill>
                  <a:srgbClr val="343FA4"/>
                </a:solidFill>
              </a:rPr>
              <a:t>oportunidad educativa</a:t>
            </a:r>
          </a:p>
          <a:p>
            <a:r>
              <a:rPr lang="es-BO" sz="4800" dirty="0">
                <a:solidFill>
                  <a:srgbClr val="343FA4"/>
                </a:solidFill>
              </a:rPr>
              <a:t>Para los rotarios identificados como</a:t>
            </a:r>
          </a:p>
          <a:p>
            <a:r>
              <a:rPr lang="es-BO" sz="4800" b="1" dirty="0">
                <a:solidFill>
                  <a:srgbClr val="343FA4"/>
                </a:solidFill>
              </a:rPr>
              <a:t>Líderes potenciales.</a:t>
            </a:r>
            <a:r>
              <a:rPr lang="es-BO" sz="4800" dirty="0">
                <a:solidFill>
                  <a:srgbClr val="343FA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302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OFERTA DE CAPACITACIÓN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4000" dirty="0">
                <a:latin typeface="Helvetica" pitchFamily="2" charset="0"/>
              </a:rPr>
              <a:t>La oferta de RLI no está disponible de otra forma en Rotary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dirty="0">
                <a:latin typeface="Helvetica" pitchFamily="2" charset="0"/>
              </a:rPr>
              <a:t>Brinda una oportunidad de formacion para aquellos rotarios identificados como líderes potenciales. 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dirty="0">
                <a:latin typeface="Helvetica" pitchFamily="2" charset="0"/>
              </a:rPr>
              <a:t>Respaldo COL 2013 – Res. 168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UN MEJOR LIDERAZGO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La calidad del liderazgo condiciona al </a:t>
            </a:r>
            <a:r>
              <a:rPr lang="es-BO" sz="3200" b="1" dirty="0">
                <a:latin typeface="Helvetica" pitchFamily="2" charset="0"/>
              </a:rPr>
              <a:t>éxito del club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Un liderazgo pobre en los clubes es la principal causa de </a:t>
            </a:r>
            <a:r>
              <a:rPr lang="es-BO" sz="3200" b="1" dirty="0">
                <a:latin typeface="Helvetica" pitchFamily="2" charset="0"/>
              </a:rPr>
              <a:t>pérdida de socios.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Los cambios anuales de los dirigentes de los clubes equiere un </a:t>
            </a:r>
            <a:r>
              <a:rPr lang="es-BO" sz="3200" b="1" dirty="0">
                <a:latin typeface="Helvetica" pitchFamily="2" charset="0"/>
              </a:rPr>
              <a:t>flujo constante </a:t>
            </a:r>
            <a:r>
              <a:rPr lang="es-BO" sz="3200" dirty="0">
                <a:latin typeface="Helvetica" pitchFamily="2" charset="0"/>
              </a:rPr>
              <a:t>de rotarios información, motivados y con habilidades de liderazgo. </a:t>
            </a:r>
            <a:r>
              <a:rPr lang="es-BO" sz="3200" b="1" dirty="0">
                <a:latin typeface="Helvetica" pitchFamily="2" charset="0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55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LA PIRÁMIDE DE APRENDIZAJE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988791-3D69-4D47-856D-F47A8CB3F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64" y="1493363"/>
            <a:ext cx="10321636" cy="53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8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F306F3-40AE-634F-83CF-72B699E56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23" y="2234623"/>
            <a:ext cx="111633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1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2510C4-019D-3445-84E4-DFC4184A4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131" y="1432054"/>
            <a:ext cx="9031869" cy="542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21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OBJETIVO DEL DÍA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Proveer a los Facilitadores destrezas y técnicas que puedan ser usadas para estimular el aprendizaje.</a:t>
            </a:r>
          </a:p>
          <a:p>
            <a:pPr marL="312738" indent="0">
              <a:buClr>
                <a:srgbClr val="FBD826"/>
              </a:buClr>
              <a:buNone/>
            </a:pPr>
            <a:endParaRPr lang="es-BO" sz="3200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Permitir a los Facilitadores se sientan cómodos con cualquier grupo de temas.  </a:t>
            </a:r>
            <a:r>
              <a:rPr lang="es-BO" sz="3200" b="1" dirty="0">
                <a:latin typeface="Helvetica" pitchFamily="2" charset="0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0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585DE1-DFD5-8F47-9D0E-C66E765F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" y="0"/>
            <a:ext cx="12154917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CBA83F9-DB25-8043-9DA0-B046D7DEFB3C}"/>
              </a:ext>
            </a:extLst>
          </p:cNvPr>
          <p:cNvSpPr txBox="1"/>
          <p:nvPr/>
        </p:nvSpPr>
        <p:spPr>
          <a:xfrm>
            <a:off x="1656080" y="4084320"/>
            <a:ext cx="367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200" dirty="0"/>
              <a:t>PP Natalia Caligaris</a:t>
            </a:r>
          </a:p>
        </p:txBody>
      </p:sp>
    </p:spTree>
    <p:extLst>
      <p:ext uri="{BB962C8B-B14F-4D97-AF65-F5344CB8AC3E}">
        <p14:creationId xmlns:p14="http://schemas.microsoft.com/office/powerpoint/2010/main" val="35852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5430" y="2396835"/>
            <a:ext cx="5257800" cy="378012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4800" b="1" dirty="0">
                <a:latin typeface="Helvetica" pitchFamily="2" charset="0"/>
              </a:rPr>
              <a:t>Instructores</a:t>
            </a:r>
          </a:p>
          <a:p>
            <a:pPr marL="804863" indent="-492125">
              <a:buClr>
                <a:srgbClr val="FBD826"/>
              </a:buClr>
            </a:pPr>
            <a:r>
              <a:rPr lang="es-BO" sz="4800" b="1" dirty="0">
                <a:latin typeface="Helvetica" pitchFamily="2" charset="0"/>
              </a:rPr>
              <a:t>Capacitadores</a:t>
            </a:r>
          </a:p>
          <a:p>
            <a:pPr marL="804863" indent="-492125">
              <a:buClr>
                <a:srgbClr val="FBD826"/>
              </a:buClr>
            </a:pPr>
            <a:r>
              <a:rPr lang="es-BO" sz="4800" b="1" dirty="0">
                <a:solidFill>
                  <a:srgbClr val="C00000"/>
                </a:solidFill>
                <a:latin typeface="Helvetica" pitchFamily="2" charset="0"/>
              </a:rPr>
              <a:t>Facilitadores</a:t>
            </a:r>
          </a:p>
          <a:p>
            <a:pPr marL="804863" indent="-492125">
              <a:buClr>
                <a:srgbClr val="FBD826"/>
              </a:buClr>
            </a:pPr>
            <a:r>
              <a:rPr lang="es-BO" sz="4800" b="1" dirty="0">
                <a:latin typeface="Helvetica" pitchFamily="2" charset="0"/>
              </a:rPr>
              <a:t>Formadores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8" name="Marcador de contenido 15">
            <a:extLst>
              <a:ext uri="{FF2B5EF4-FFF2-40B4-BE49-F238E27FC236}">
                <a16:creationId xmlns:a16="http://schemas.microsoft.com/office/drawing/2014/main" id="{121FCB9B-22A1-1041-AD59-2B3C0005034F}"/>
              </a:ext>
            </a:extLst>
          </p:cNvPr>
          <p:cNvSpPr txBox="1">
            <a:spLocks/>
          </p:cNvSpPr>
          <p:nvPr/>
        </p:nvSpPr>
        <p:spPr>
          <a:xfrm>
            <a:off x="5985165" y="2352675"/>
            <a:ext cx="5929744" cy="378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2738" indent="0">
              <a:buClr>
                <a:srgbClr val="FBD826"/>
              </a:buClr>
              <a:buNone/>
            </a:pPr>
            <a:endParaRPr lang="es-BO" sz="40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85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1A0A318-9255-CD4C-9967-84B8A1E94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CONDICIONES DEL FACILITADOR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203"/>
            <a:ext cx="10515600" cy="4572759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46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B2E6D65B-6272-9742-B710-5BDCDA40B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2487805"/>
            <a:ext cx="8531051" cy="318199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67CDE7F-BDFB-C848-AF39-9E30E40841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0201E3D-3A0B-D14D-AF4F-707E0B5552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554222"/>
            <a:ext cx="1787913" cy="813372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E43D2E85-02F7-F94D-BF8B-84347CE0B65D}"/>
              </a:ext>
            </a:extLst>
          </p:cNvPr>
          <p:cNvSpPr/>
          <p:nvPr/>
        </p:nvSpPr>
        <p:spPr>
          <a:xfrm>
            <a:off x="3842515" y="39707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BO" sz="3200" b="1" dirty="0">
                <a:latin typeface="Helvetica" pitchFamily="2" charset="0"/>
              </a:rPr>
              <a:t>CURSO DE ORIENTACIÓN </a:t>
            </a:r>
          </a:p>
          <a:p>
            <a:r>
              <a:rPr lang="es-BO" sz="3200" b="1" dirty="0">
                <a:latin typeface="Helvetica" pitchFamily="2" charset="0"/>
              </a:rPr>
              <a:t>PARA FACILITADORES</a:t>
            </a:r>
            <a:endParaRPr lang="es-BO" sz="16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32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FACILITADOR TALENTOS OCULTOS: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9745"/>
            <a:ext cx="10515600" cy="405721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4000" b="1" dirty="0">
                <a:latin typeface="Helvetica" pitchFamily="2" charset="0"/>
              </a:rPr>
              <a:t>Conocimiento de Rotary … y actualizado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b="1" dirty="0">
                <a:latin typeface="Helvetica" pitchFamily="2" charset="0"/>
              </a:rPr>
              <a:t>Destrezas de Facilitador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b="1" dirty="0">
                <a:latin typeface="Helvetica" pitchFamily="2" charset="0"/>
              </a:rPr>
              <a:t>Capacidad y disposición para movilizarse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b="1" dirty="0">
                <a:latin typeface="Helvetica" pitchFamily="2" charset="0"/>
              </a:rPr>
              <a:t>Conducta – Coherencia.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3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1A0A318-9255-CD4C-9967-84B8A1E94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FACILITADOR NO: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203"/>
            <a:ext cx="10515600" cy="4572759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92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1A0A318-9255-CD4C-9967-84B8A1E94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FACILITADOR NO: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Cuenta su historia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Uso del YO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Discursear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Responder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Exámen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Mostrar resumen propio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34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1A0A318-9255-CD4C-9967-84B8A1E94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FUNCIONES DEL FACILITADOR: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Presentar </a:t>
            </a:r>
            <a:r>
              <a:rPr lang="es-BO" sz="3200" dirty="0">
                <a:latin typeface="Helvetica" pitchFamily="2" charset="0"/>
              </a:rPr>
              <a:t>el objetivo de la sesión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Estimular </a:t>
            </a:r>
            <a:r>
              <a:rPr lang="es-BO" sz="3200" dirty="0">
                <a:latin typeface="Helvetica" pitchFamily="2" charset="0"/>
              </a:rPr>
              <a:t>el intercambio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Mantener </a:t>
            </a:r>
            <a:r>
              <a:rPr lang="es-BO" sz="3200" dirty="0">
                <a:latin typeface="Helvetica" pitchFamily="2" charset="0"/>
              </a:rPr>
              <a:t>el objetivo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Resumir </a:t>
            </a:r>
            <a:r>
              <a:rPr lang="es-BO" sz="3200" dirty="0">
                <a:latin typeface="Helvetica" pitchFamily="2" charset="0"/>
              </a:rPr>
              <a:t>la sesión.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83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1A0A318-9255-CD4C-9967-84B8A1E94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FACILITADOR (RESUMEN):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Habla un poco (poco)</a:t>
            </a:r>
          </a:p>
          <a:p>
            <a:pPr marL="312738" indent="0">
              <a:buClr>
                <a:srgbClr val="FBD826"/>
              </a:buClr>
              <a:buNone/>
            </a:pPr>
            <a:endParaRPr lang="es-BO" sz="3200" b="1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Pregunta un poco (mucho)</a:t>
            </a:r>
          </a:p>
          <a:p>
            <a:pPr marL="312738" indent="0">
              <a:buClr>
                <a:srgbClr val="FBD826"/>
              </a:buClr>
              <a:buNone/>
            </a:pPr>
            <a:endParaRPr lang="es-BO" sz="3200" b="1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Tiene mirada puesta en el resultado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87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B48BDA-EA96-5945-A71B-CFACF4BB0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745"/>
            <a:ext cx="12192000" cy="68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23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AB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D92BF1C-1195-3749-8A88-9DBB3EEF0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962" y="-10048"/>
            <a:ext cx="6342038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870C9C-EBD4-1644-AD7B-C6DFE07DD3C6}"/>
              </a:ext>
            </a:extLst>
          </p:cNvPr>
          <p:cNvSpPr txBox="1"/>
          <p:nvPr/>
        </p:nvSpPr>
        <p:spPr>
          <a:xfrm>
            <a:off x="857940" y="3789218"/>
            <a:ext cx="51687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4800" b="1" dirty="0">
                <a:solidFill>
                  <a:srgbClr val="C00000"/>
                </a:solidFill>
                <a:latin typeface="Helvetica" pitchFamily="2" charset="0"/>
              </a:rPr>
              <a:t>EL ESPÍRITU DE </a:t>
            </a:r>
          </a:p>
          <a:p>
            <a:r>
              <a:rPr lang="es-BO" sz="4800" b="1" dirty="0">
                <a:solidFill>
                  <a:srgbClr val="C00000"/>
                </a:solidFill>
                <a:latin typeface="Helvetica" pitchFamily="2" charset="0"/>
              </a:rPr>
              <a:t>LA MESA EN U</a:t>
            </a:r>
          </a:p>
        </p:txBody>
      </p:sp>
    </p:spTree>
    <p:extLst>
      <p:ext uri="{BB962C8B-B14F-4D97-AF65-F5344CB8AC3E}">
        <p14:creationId xmlns:p14="http://schemas.microsoft.com/office/powerpoint/2010/main" val="3134205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AB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4DC8BE-63BE-7B43-AA22-55FD95989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618" y="892923"/>
            <a:ext cx="8285018" cy="546675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7EF0956-908D-C247-ABB3-41CC448E9BBA}"/>
              </a:ext>
            </a:extLst>
          </p:cNvPr>
          <p:cNvSpPr txBox="1"/>
          <p:nvPr/>
        </p:nvSpPr>
        <p:spPr>
          <a:xfrm>
            <a:off x="908045" y="5538768"/>
            <a:ext cx="23775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800" b="1" dirty="0"/>
              <a:t>Curso 2</a:t>
            </a:r>
          </a:p>
          <a:p>
            <a:r>
              <a:rPr lang="es-BO" sz="2800" dirty="0"/>
              <a:t>División Bolivia</a:t>
            </a:r>
          </a:p>
        </p:txBody>
      </p:sp>
    </p:spTree>
    <p:extLst>
      <p:ext uri="{BB962C8B-B14F-4D97-AF65-F5344CB8AC3E}">
        <p14:creationId xmlns:p14="http://schemas.microsoft.com/office/powerpoint/2010/main" val="2383329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AB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270F7F-38E8-634A-8B3C-B7AFE5916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574" y="1556692"/>
            <a:ext cx="10105044" cy="5183146"/>
          </a:xfrm>
          <a:prstGeom prst="rect">
            <a:avLst/>
          </a:prstGeom>
        </p:spPr>
      </p:pic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ESPACIO (Curso Presencial)</a:t>
            </a:r>
          </a:p>
        </p:txBody>
      </p:sp>
    </p:spTree>
    <p:extLst>
      <p:ext uri="{BB962C8B-B14F-4D97-AF65-F5344CB8AC3E}">
        <p14:creationId xmlns:p14="http://schemas.microsoft.com/office/powerpoint/2010/main" val="1104827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AB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C75BF18C-D796-FD4A-BCE4-CECA0F2F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LOS MATERIALES (Presencial)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CC6DEB8-3E35-5F40-B129-01202867B4FC}"/>
              </a:ext>
            </a:extLst>
          </p:cNvPr>
          <p:cNvGrpSpPr/>
          <p:nvPr/>
        </p:nvGrpSpPr>
        <p:grpSpPr>
          <a:xfrm>
            <a:off x="1965036" y="1556692"/>
            <a:ext cx="9797473" cy="5098470"/>
            <a:chOff x="1965036" y="1556692"/>
            <a:chExt cx="9797473" cy="509847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03A2396-3A79-B543-8D41-27399F157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5036" y="1556692"/>
              <a:ext cx="9797473" cy="509847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C298BAB-3B5D-0C49-9114-BCF01479AD83}"/>
                </a:ext>
              </a:extLst>
            </p:cNvPr>
            <p:cNvSpPr/>
            <p:nvPr/>
          </p:nvSpPr>
          <p:spPr>
            <a:xfrm>
              <a:off x="4461164" y="1556692"/>
              <a:ext cx="7287491" cy="108952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</p:grpSp>
    </p:spTree>
    <p:extLst>
      <p:ext uri="{BB962C8B-B14F-4D97-AF65-F5344CB8AC3E}">
        <p14:creationId xmlns:p14="http://schemas.microsoft.com/office/powerpoint/2010/main" val="287200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EF9F4C-6519-3846-B25D-FCC2B94E6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" y="0"/>
            <a:ext cx="12140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26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AB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ESPACIO (Curso Remoto)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043E6D-DE3A-C043-A0D6-8731CF9C3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377" y="1604203"/>
            <a:ext cx="8915400" cy="4724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BECD5E2-2CBA-4142-A1A7-33737760C275}"/>
              </a:ext>
            </a:extLst>
          </p:cNvPr>
          <p:cNvSpPr txBox="1"/>
          <p:nvPr/>
        </p:nvSpPr>
        <p:spPr>
          <a:xfrm>
            <a:off x="735623" y="5374496"/>
            <a:ext cx="23775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800" b="1" dirty="0"/>
              <a:t>Curso 2</a:t>
            </a:r>
          </a:p>
          <a:p>
            <a:r>
              <a:rPr lang="es-BO" sz="2800" dirty="0"/>
              <a:t>División Bolivia</a:t>
            </a:r>
          </a:p>
        </p:txBody>
      </p:sp>
    </p:spTree>
    <p:extLst>
      <p:ext uri="{BB962C8B-B14F-4D97-AF65-F5344CB8AC3E}">
        <p14:creationId xmlns:p14="http://schemas.microsoft.com/office/powerpoint/2010/main" val="4178985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AB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ESPACIO (Curso Remoto)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6EB398-984C-2247-9019-8995EA2D9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38" y="1665265"/>
            <a:ext cx="11127562" cy="50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59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AB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ESPACIO (Curso Remoto)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C28824-E4F4-3447-9C84-03F9EB6C7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636" y="1604203"/>
            <a:ext cx="10943363" cy="50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59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B3F41D-B885-494D-8F02-12DE2A2CD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994" y="1813524"/>
            <a:ext cx="7132012" cy="46793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E058C4-CB1B-3441-83C7-DC20A966BE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341D70-BD63-A644-8943-523ABB82D2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4AFE24F-6D47-904A-8F2C-10B0959A7C0B}"/>
              </a:ext>
            </a:extLst>
          </p:cNvPr>
          <p:cNvSpPr txBox="1"/>
          <p:nvPr/>
        </p:nvSpPr>
        <p:spPr>
          <a:xfrm>
            <a:off x="8500533" y="365125"/>
            <a:ext cx="338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800" b="1" dirty="0"/>
              <a:t>10 minutos</a:t>
            </a:r>
          </a:p>
        </p:txBody>
      </p:sp>
    </p:spTree>
    <p:extLst>
      <p:ext uri="{BB962C8B-B14F-4D97-AF65-F5344CB8AC3E}">
        <p14:creationId xmlns:p14="http://schemas.microsoft.com/office/powerpoint/2010/main" val="3290250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C2ED05-1AD6-6A45-B205-13CB8F98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3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E2B7F6C-18AC-7849-911A-DE1BBF3E9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69E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EN EL AULA: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El grupo de los participantes</a:t>
            </a: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El Facilitador</a:t>
            </a:r>
          </a:p>
        </p:txBody>
      </p:sp>
    </p:spTree>
    <p:extLst>
      <p:ext uri="{BB962C8B-B14F-4D97-AF65-F5344CB8AC3E}">
        <p14:creationId xmlns:p14="http://schemas.microsoft.com/office/powerpoint/2010/main" val="1127921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69E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377" y="3042399"/>
            <a:ext cx="7696200" cy="1325563"/>
          </a:xfrm>
        </p:spPr>
        <p:txBody>
          <a:bodyPr>
            <a:noAutofit/>
          </a:bodyPr>
          <a:lstStyle/>
          <a:p>
            <a:r>
              <a:rPr lang="es-BO" sz="4800" b="1" dirty="0">
                <a:solidFill>
                  <a:srgbClr val="C00000"/>
                </a:solidFill>
                <a:latin typeface="Helvetica" pitchFamily="2" charset="0"/>
              </a:rPr>
              <a:t>¿CÓMO UN BUEN FACILITADOR SE CONECTA CON LA AUDIENCIA?</a:t>
            </a:r>
          </a:p>
        </p:txBody>
      </p:sp>
    </p:spTree>
    <p:extLst>
      <p:ext uri="{BB962C8B-B14F-4D97-AF65-F5344CB8AC3E}">
        <p14:creationId xmlns:p14="http://schemas.microsoft.com/office/powerpoint/2010/main" val="3182611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69E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ADMINISTRANDO PREGUNTAS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312738" indent="0">
              <a:buClr>
                <a:srgbClr val="FBD826"/>
              </a:buClr>
              <a:buNone/>
            </a:pPr>
            <a:r>
              <a:rPr lang="es-BO" sz="3200" b="1" dirty="0">
                <a:latin typeface="Helvetica" pitchFamily="2" charset="0"/>
              </a:rPr>
              <a:t>¿Cómo manejamos la pregunta?</a:t>
            </a:r>
          </a:p>
          <a:p>
            <a:pPr lvl="1"/>
            <a:r>
              <a:rPr lang="es-AR" altLang="es-UY" sz="4000" dirty="0"/>
              <a:t>Escuche la pregunta entera.</a:t>
            </a:r>
          </a:p>
          <a:p>
            <a:pPr lvl="1"/>
            <a:r>
              <a:rPr lang="es-AR" altLang="es-UY" sz="4000" dirty="0"/>
              <a:t>Demuestre que usted está escuchando.</a:t>
            </a:r>
          </a:p>
          <a:p>
            <a:pPr lvl="1"/>
            <a:r>
              <a:rPr lang="es-AR" altLang="es-UY" sz="4000" dirty="0"/>
              <a:t>Verifique que la pregunta haya sido respondida satisfactoriamente.</a:t>
            </a: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15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69E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TÉCNICAS PARA RESPONDER PREGUNTAS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Demuestre interés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Repítela o reformúlesela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Evite responderla</a:t>
            </a:r>
            <a:br>
              <a:rPr lang="es-BO" sz="3200" b="1" dirty="0">
                <a:latin typeface="Helvetica" pitchFamily="2" charset="0"/>
              </a:rPr>
            </a:br>
            <a:r>
              <a:rPr lang="es-BO" sz="3200" b="1" dirty="0">
                <a:latin typeface="Helvetica" pitchFamily="2" charset="0"/>
              </a:rPr>
              <a:t>		</a:t>
            </a:r>
            <a:r>
              <a:rPr lang="es-BO" sz="2400" b="1" dirty="0">
                <a:solidFill>
                  <a:srgbClr val="C00000"/>
                </a:solidFill>
                <a:latin typeface="Helvetica" pitchFamily="2" charset="0"/>
              </a:rPr>
              <a:t>Excepciones</a:t>
            </a:r>
            <a:endParaRPr lang="es-BO" sz="32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2176463" lvl="3" indent="-492125">
              <a:buClr>
                <a:srgbClr val="FBD826"/>
              </a:buClr>
            </a:pPr>
            <a:r>
              <a:rPr lang="es-BO" sz="2200" b="1" dirty="0">
                <a:latin typeface="Helvetica" pitchFamily="2" charset="0"/>
              </a:rPr>
              <a:t>El grupo no consigue responder la preguna correctamente</a:t>
            </a:r>
          </a:p>
          <a:p>
            <a:pPr marL="2176463" lvl="3" indent="-492125">
              <a:buClr>
                <a:srgbClr val="FBD826"/>
              </a:buClr>
            </a:pPr>
            <a:r>
              <a:rPr lang="es-BO" sz="2200" b="1" dirty="0">
                <a:latin typeface="Helvetica" pitchFamily="2" charset="0"/>
              </a:rPr>
              <a:t>El tiempo es corto: Responda la pregunta cuidadosamente</a:t>
            </a:r>
          </a:p>
          <a:p>
            <a:pPr marL="655638" indent="-3429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Asegúrese que sea respondida adecuadamente</a:t>
            </a:r>
          </a:p>
        </p:txBody>
      </p:sp>
    </p:spTree>
    <p:extLst>
      <p:ext uri="{BB962C8B-B14F-4D97-AF65-F5344CB8AC3E}">
        <p14:creationId xmlns:p14="http://schemas.microsoft.com/office/powerpoint/2010/main" val="2645647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69E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USO DE PREGUNTAS (Resumen)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312738" indent="0">
              <a:buClr>
                <a:srgbClr val="FBD826"/>
              </a:buClr>
              <a:buNone/>
            </a:pPr>
            <a:endParaRPr lang="es-BO" sz="3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8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4" y="2484726"/>
            <a:ext cx="5277499" cy="5277499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1965B2"/>
                </a:solidFill>
                <a:latin typeface="Helvetica" pitchFamily="2" charset="0"/>
              </a:rPr>
              <a:t>LA PRESENTACIÓN ROTARIA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627063" indent="-627063">
              <a:buClr>
                <a:srgbClr val="FABD45"/>
              </a:buClr>
            </a:pPr>
            <a:r>
              <a:rPr lang="es-BO" sz="4000" b="1" dirty="0">
                <a:latin typeface="Helvetica" pitchFamily="2" charset="0"/>
              </a:rPr>
              <a:t>NOMBRE: </a:t>
            </a:r>
            <a:r>
              <a:rPr lang="es-BO" sz="4000" dirty="0">
                <a:latin typeface="Helvetica" pitchFamily="2" charset="0"/>
              </a:rPr>
              <a:t>Juan Pedro Torroba</a:t>
            </a:r>
          </a:p>
          <a:p>
            <a:pPr marL="627063" indent="-627063">
              <a:buClr>
                <a:srgbClr val="FABD45"/>
              </a:buClr>
            </a:pPr>
            <a:r>
              <a:rPr lang="es-BO" sz="4000" b="1" dirty="0">
                <a:latin typeface="Helvetica" pitchFamily="2" charset="0"/>
              </a:rPr>
              <a:t>CLUB: </a:t>
            </a:r>
            <a:r>
              <a:rPr lang="es-BO" sz="4000" dirty="0">
                <a:latin typeface="Helvetica" pitchFamily="2" charset="0"/>
              </a:rPr>
              <a:t>Santa Rosa</a:t>
            </a:r>
          </a:p>
          <a:p>
            <a:pPr marL="627063" indent="-627063">
              <a:buClr>
                <a:srgbClr val="FABD45"/>
              </a:buClr>
            </a:pPr>
            <a:r>
              <a:rPr lang="es-BO" sz="4000" b="1" dirty="0">
                <a:latin typeface="Helvetica" pitchFamily="2" charset="0"/>
              </a:rPr>
              <a:t>CLASIFICACIÓN: </a:t>
            </a:r>
            <a:r>
              <a:rPr lang="es-BO" sz="4000" dirty="0">
                <a:latin typeface="Helvetica" pitchFamily="2" charset="0"/>
              </a:rPr>
              <a:t>Enseñanza Univesitaria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16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69E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COSAS QUE PODRIAN SALIR MAL Y COMO LIDIAR CON ELLAS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 numCol="2"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Presencial</a:t>
            </a: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Remoto</a:t>
            </a:r>
          </a:p>
        </p:txBody>
      </p:sp>
    </p:spTree>
    <p:extLst>
      <p:ext uri="{BB962C8B-B14F-4D97-AF65-F5344CB8AC3E}">
        <p14:creationId xmlns:p14="http://schemas.microsoft.com/office/powerpoint/2010/main" val="4035405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B6DD00-7DC9-324B-B66F-25C971C06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9"/>
            <a:ext cx="12192000" cy="68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6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¿CÓMO PREPARARSE?</a:t>
            </a:r>
            <a:b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Antes del evento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76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DÍA DEL CURSO</a:t>
            </a:r>
            <a:b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Vaya a la sala y verifique con anterioridad: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233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UTENSILIOS QUE DEBO LLEVAR: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55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ROLES ZOOM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 lnSpcReduction="10000"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Host: </a:t>
            </a:r>
            <a:r>
              <a:rPr lang="es-BO" dirty="0">
                <a:latin typeface="Helvetica" pitchFamily="2" charset="0"/>
              </a:rPr>
              <a:t>Crea y configura la sala. Puede crear sub grupos. </a:t>
            </a:r>
            <a:endParaRPr lang="es-BO" sz="3200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Co-Host: </a:t>
            </a:r>
            <a:r>
              <a:rPr lang="es-BO" dirty="0">
                <a:latin typeface="Helvetica" pitchFamily="2" charset="0"/>
              </a:rPr>
              <a:t>Silencia micrófonos y renombra participantes</a:t>
            </a:r>
          </a:p>
          <a:p>
            <a:pPr marL="804863" indent="-492125">
              <a:buClr>
                <a:srgbClr val="FBD826"/>
              </a:buClr>
            </a:pPr>
            <a:r>
              <a:rPr lang="es-BO" sz="3600" b="1" dirty="0">
                <a:latin typeface="Helvetica" pitchFamily="2" charset="0"/>
              </a:rPr>
              <a:t>Escriba: </a:t>
            </a:r>
            <a:r>
              <a:rPr lang="es-BO" dirty="0">
                <a:latin typeface="Helvetica" pitchFamily="2" charset="0"/>
              </a:rPr>
              <a:t>Muestra Presentaciones en Power Point y toma notas visuales. </a:t>
            </a:r>
            <a:endParaRPr lang="es-BO" sz="3600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600" b="1" dirty="0">
                <a:latin typeface="Helvetica" pitchFamily="2" charset="0"/>
              </a:rPr>
              <a:t>Control: </a:t>
            </a:r>
            <a:r>
              <a:rPr lang="es-BO" dirty="0">
                <a:latin typeface="Helvetica" pitchFamily="2" charset="0"/>
              </a:rPr>
              <a:t>Controlar asistencia de participantes y permanencia de conexión. </a:t>
            </a:r>
            <a:endParaRPr lang="es-BO" sz="3200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Asistencia técnica:</a:t>
            </a:r>
            <a:r>
              <a:rPr lang="es-BO" sz="3200" dirty="0">
                <a:latin typeface="Helvetica" pitchFamily="2" charset="0"/>
              </a:rPr>
              <a:t> </a:t>
            </a:r>
            <a:r>
              <a:rPr lang="es-BO" dirty="0">
                <a:latin typeface="Helvetica" pitchFamily="2" charset="0"/>
              </a:rPr>
              <a:t>De manera remota se intenta dar colaración en al configuración de un micrófono, o habilitando el video. </a:t>
            </a:r>
            <a:endParaRPr lang="es-BO" sz="3200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endParaRPr lang="es-BO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06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PREPARANDO UN CURSO REMOTO: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28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DÍA DEL CURSO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26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REGLAS EN LAS ETAPAS DE PRESENTACIÓN DE LOS TEMAS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Enfocado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Escriba sus observaciones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Sea breve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Enfoque los puntos principales</a:t>
            </a:r>
          </a:p>
          <a:p>
            <a:pPr marL="804863" indent="-492125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  <a:p>
            <a:pPr marL="312738" indent="0">
              <a:buClr>
                <a:srgbClr val="FBD826"/>
              </a:buClr>
              <a:buNone/>
            </a:pPr>
            <a:r>
              <a:rPr lang="es-BO" sz="2400" b="1" dirty="0">
                <a:latin typeface="Helvetica" pitchFamily="2" charset="0"/>
              </a:rPr>
              <a:t>Recuerde que no tendrá tiempo para cubrir todo en detalle</a:t>
            </a:r>
          </a:p>
        </p:txBody>
      </p:sp>
    </p:spTree>
    <p:extLst>
      <p:ext uri="{BB962C8B-B14F-4D97-AF65-F5344CB8AC3E}">
        <p14:creationId xmlns:p14="http://schemas.microsoft.com/office/powerpoint/2010/main" val="3745633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COMO USAR UN AYUDANTE (Escriba)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Pídaselo previamente a alguien, si fuera posible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Verifique que lo que se diga esté siendo escrito por el ayudante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>
                <a:latin typeface="Helvetica" pitchFamily="2" charset="0"/>
              </a:rPr>
              <a:t>Deje </a:t>
            </a:r>
            <a:r>
              <a:rPr lang="es-BO" sz="3200" b="1" dirty="0">
                <a:latin typeface="Helvetica" pitchFamily="2" charset="0"/>
              </a:rPr>
              <a:t>que el ayudante pueda participar de los debates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Tenga la bondad de decirle gracias al final del ejercicio. </a:t>
            </a:r>
            <a:endParaRPr lang="es-BO" sz="2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63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364" y="2484726"/>
            <a:ext cx="5277499" cy="5277499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1965B2"/>
                </a:solidFill>
                <a:latin typeface="Helvetica" pitchFamily="2" charset="0"/>
              </a:rPr>
              <a:t>LA PRESENTACIÓN ROTARIA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627063" indent="-614363">
              <a:buClr>
                <a:srgbClr val="FABD45"/>
              </a:buClr>
            </a:pPr>
            <a:r>
              <a:rPr lang="es-BO" sz="4000" b="1" dirty="0">
                <a:latin typeface="Helvetica" pitchFamily="2" charset="0"/>
              </a:rPr>
              <a:t>NOMBRE:</a:t>
            </a:r>
          </a:p>
          <a:p>
            <a:pPr marL="627063" indent="-614363">
              <a:buClr>
                <a:srgbClr val="FABD45"/>
              </a:buClr>
            </a:pPr>
            <a:r>
              <a:rPr lang="es-BO" sz="4000" b="1" dirty="0">
                <a:latin typeface="Helvetica" pitchFamily="2" charset="0"/>
              </a:rPr>
              <a:t>CLUB:</a:t>
            </a:r>
          </a:p>
          <a:p>
            <a:pPr marL="627063" indent="-614363">
              <a:buClr>
                <a:srgbClr val="FABD45"/>
              </a:buClr>
            </a:pPr>
            <a:r>
              <a:rPr lang="es-BO" sz="4000" b="1" dirty="0">
                <a:latin typeface="Helvetica" pitchFamily="2" charset="0"/>
              </a:rPr>
              <a:t>CLASIFICACIÓN: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9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26B8A9D-EFD4-AF4F-9C35-7AD9CFB0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36" y="725198"/>
            <a:ext cx="7037027" cy="7037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B25B4F-77AC-E24C-A203-D0F621D9B2D2}"/>
              </a:ext>
            </a:extLst>
          </p:cNvPr>
          <p:cNvSpPr txBox="1"/>
          <p:nvPr/>
        </p:nvSpPr>
        <p:spPr>
          <a:xfrm>
            <a:off x="-443345" y="2646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sp>
        <p:nvSpPr>
          <p:cNvPr id="8" name="Título 13">
            <a:extLst>
              <a:ext uri="{FF2B5EF4-FFF2-40B4-BE49-F238E27FC236}">
                <a16:creationId xmlns:a16="http://schemas.microsoft.com/office/drawing/2014/main" id="{95425EBD-F937-E64C-8C98-8B50B6E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POR ÚLTIMO, para los facilitadores:</a:t>
            </a:r>
          </a:p>
        </p:txBody>
      </p:sp>
      <p:sp>
        <p:nvSpPr>
          <p:cNvPr id="9" name="Marcador de contenido 15">
            <a:extLst>
              <a:ext uri="{FF2B5EF4-FFF2-40B4-BE49-F238E27FC236}">
                <a16:creationId xmlns:a16="http://schemas.microsoft.com/office/drawing/2014/main" id="{343DFF8A-D985-8142-8206-6E4DEDF2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61"/>
            <a:ext cx="10515600" cy="4126201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Actitud positiva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No responda a no se que sea </a:t>
            </a: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ABSOLUTAMENTE</a:t>
            </a:r>
            <a:r>
              <a:rPr lang="es-BO" sz="3200" b="1" dirty="0">
                <a:latin typeface="Helvetica" pitchFamily="2" charset="0"/>
              </a:rPr>
              <a:t> necesario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Asegúrese que todo sea dicho, pero </a:t>
            </a: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NO</a:t>
            </a:r>
            <a:r>
              <a:rPr lang="es-BO" sz="3200" b="1" dirty="0">
                <a:latin typeface="Helvetica" pitchFamily="2" charset="0"/>
              </a:rPr>
              <a:t> por usted. 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Mantenga actitud tranquila: </a:t>
            </a: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SONRIA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Por sobre todo </a:t>
            </a: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MOTIVE</a:t>
            </a:r>
            <a:endParaRPr lang="es-BO" sz="24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18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316775-D400-E04F-9242-44A78B8E6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327" y="1975186"/>
            <a:ext cx="3157542" cy="1436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7EC92E-A616-FD49-A1CB-73843B4FD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87" y="1114643"/>
            <a:ext cx="3157542" cy="31575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FFF829-AEA6-9D4D-8BAD-979E03D31EB9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F4167D-8F61-2642-B8F3-A6D496216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9ED0D8-6BED-0843-A535-9F3D261D2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3879EA-5AB5-804C-850F-693F3674C8B4}"/>
              </a:ext>
            </a:extLst>
          </p:cNvPr>
          <p:cNvSpPr txBox="1"/>
          <p:nvPr/>
        </p:nvSpPr>
        <p:spPr>
          <a:xfrm>
            <a:off x="4155687" y="4668981"/>
            <a:ext cx="6171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4000" dirty="0">
                <a:solidFill>
                  <a:srgbClr val="C00000"/>
                </a:solidFill>
              </a:rPr>
              <a:t>ORGANIZACIÓN ACADÉMICA</a:t>
            </a:r>
          </a:p>
        </p:txBody>
      </p:sp>
    </p:spTree>
    <p:extLst>
      <p:ext uri="{BB962C8B-B14F-4D97-AF65-F5344CB8AC3E}">
        <p14:creationId xmlns:p14="http://schemas.microsoft.com/office/powerpoint/2010/main" val="4128688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346" y="2581708"/>
            <a:ext cx="5180518" cy="5180518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INFORMACIÓN ACADÉMICA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Revisión del objetivo del día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Demostración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Presentación de sitio web: </a:t>
            </a:r>
            <a:r>
              <a:rPr lang="es-BO" sz="3200" b="1" dirty="0">
                <a:latin typeface="Helvetica" pitchFamily="2" charset="0"/>
              </a:rPr>
              <a:t>www.rlifiles.com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Contenidos de curso 1, 2 y 3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Organización de prácticas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3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EL OBJETIVO DEL DÍA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Proveer a los Facilitadores destrezas y técnicas que puedan ser usadas para estimular el aprendizaje.</a:t>
            </a:r>
          </a:p>
          <a:p>
            <a:pPr marL="312738" indent="0">
              <a:buClr>
                <a:srgbClr val="FBD826"/>
              </a:buClr>
              <a:buNone/>
            </a:pPr>
            <a:endParaRPr lang="es-BO" sz="3200" dirty="0">
              <a:latin typeface="Helvetica" pitchFamily="2" charset="0"/>
            </a:endParaRPr>
          </a:p>
          <a:p>
            <a:pPr marL="804863" indent="-492125">
              <a:buClr>
                <a:srgbClr val="FBD826"/>
              </a:buClr>
            </a:pPr>
            <a:r>
              <a:rPr lang="es-BO" sz="3200" dirty="0">
                <a:latin typeface="Helvetica" pitchFamily="2" charset="0"/>
              </a:rPr>
              <a:t>Permitir a los Facilitadores se sientan cómodos con cualquier grupo de temas.  </a:t>
            </a:r>
            <a:r>
              <a:rPr lang="es-BO" sz="3200" b="1" dirty="0">
                <a:latin typeface="Helvetica" pitchFamily="2" charset="0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53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316775-D400-E04F-9242-44A78B8E6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327" y="1975186"/>
            <a:ext cx="3157542" cy="1436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7EC92E-A616-FD49-A1CB-73843B4FD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87" y="1114643"/>
            <a:ext cx="3157542" cy="31575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FFF829-AEA6-9D4D-8BAD-979E03D31EB9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F4167D-8F61-2642-B8F3-A6D496216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9ED0D8-6BED-0843-A535-9F3D261D2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3879EA-5AB5-804C-850F-693F3674C8B4}"/>
              </a:ext>
            </a:extLst>
          </p:cNvPr>
          <p:cNvSpPr txBox="1"/>
          <p:nvPr/>
        </p:nvSpPr>
        <p:spPr>
          <a:xfrm>
            <a:off x="2976244" y="4854511"/>
            <a:ext cx="60366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6600" b="1" dirty="0">
                <a:solidFill>
                  <a:srgbClr val="C00000"/>
                </a:solidFill>
              </a:rPr>
              <a:t>DEMOSTRACIÓN</a:t>
            </a:r>
            <a:endParaRPr lang="es-BO" sz="2400" b="1" dirty="0"/>
          </a:p>
        </p:txBody>
      </p:sp>
    </p:spTree>
    <p:extLst>
      <p:ext uri="{BB962C8B-B14F-4D97-AF65-F5344CB8AC3E}">
        <p14:creationId xmlns:p14="http://schemas.microsoft.com/office/powerpoint/2010/main" val="479226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2FFF829-AEA6-9D4D-8BAD-979E03D31EB9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F4167D-8F61-2642-B8F3-A6D4962168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9ED0D8-6BED-0843-A535-9F3D261D2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3879EA-5AB5-804C-850F-693F3674C8B4}"/>
              </a:ext>
            </a:extLst>
          </p:cNvPr>
          <p:cNvSpPr txBox="1"/>
          <p:nvPr/>
        </p:nvSpPr>
        <p:spPr>
          <a:xfrm>
            <a:off x="1407464" y="2468706"/>
            <a:ext cx="105410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6600" b="1" dirty="0"/>
              <a:t>Tema: Mi Liderazgo en Rotary</a:t>
            </a:r>
          </a:p>
          <a:p>
            <a:r>
              <a:rPr lang="es-BO" sz="6600" b="1" dirty="0"/>
              <a:t>FAC: Natalia Caligaris</a:t>
            </a:r>
            <a:endParaRPr lang="es-BO" sz="2400" b="1" dirty="0"/>
          </a:p>
        </p:txBody>
      </p:sp>
    </p:spTree>
    <p:extLst>
      <p:ext uri="{BB962C8B-B14F-4D97-AF65-F5344CB8AC3E}">
        <p14:creationId xmlns:p14="http://schemas.microsoft.com/office/powerpoint/2010/main" val="20145870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Características del Líder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203"/>
            <a:ext cx="10515600" cy="4572759"/>
          </a:xfrm>
        </p:spPr>
        <p:txBody>
          <a:bodyPr>
            <a:normAutofit/>
          </a:bodyPr>
          <a:lstStyle/>
          <a:p>
            <a:pPr marL="769938" indent="-457200">
              <a:buClr>
                <a:srgbClr val="FBD826"/>
              </a:buClr>
            </a:pPr>
            <a:endParaRPr lang="es-BO" sz="3200" b="1" dirty="0">
              <a:latin typeface="Helvetica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F6663AA-1153-254C-92C7-98C4F5279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1966" y="3808520"/>
            <a:ext cx="2820033" cy="3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213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CONTENIDOS</a:t>
            </a:r>
            <a:b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PARTE I: El Rotario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 lnSpcReduction="10000"/>
          </a:bodyPr>
          <a:lstStyle/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Sesión General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1. Liderazgo I – Mi liderazgo en Rotary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2. Mi mundo de Rotary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3. Ética. Servicio a través de la Ocupación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4. La Fundación Rotaria I – Nuestra Fundación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5. Comprometiendo socios</a:t>
            </a:r>
          </a:p>
          <a:p>
            <a:pPr marL="804863" indent="-492125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6. Creando Proyectos de Servicios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44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CONTENIDOS</a:t>
            </a:r>
            <a:b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PARTE II: El Club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 lnSpcReduction="10000"/>
          </a:bodyPr>
          <a:lstStyle/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Sesión General 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1. Las oportunidades que brinda Rotary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2. Estrategias de Liderazgo Efectivo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3. Atrayendo socios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4. Comunicación en el Club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5. Construcción de Equipos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6. La Fundación Rotaria II – Servicio dirigido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33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CONTENIDOS</a:t>
            </a:r>
            <a:b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PARTE III: El Mundo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Sesión General  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1-2: Análisis del Club y Planeamiento Estratégico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3. La Fundación Rotaria III: Servicio Internacional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4. Imagen Pública y Relaciones Públicas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5. Construyendo un Club mas fuerte</a:t>
            </a:r>
          </a:p>
          <a:p>
            <a:pPr marL="769938" indent="-457200">
              <a:buClr>
                <a:srgbClr val="FBD826"/>
              </a:buClr>
            </a:pPr>
            <a:r>
              <a:rPr lang="es-BO" sz="3200" b="1" dirty="0">
                <a:latin typeface="Helvetica" pitchFamily="2" charset="0"/>
              </a:rPr>
              <a:t>6. Haciendo la Diferencia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2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E82BE0-B904-F641-AA9D-0C56E0F55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36" y="3982098"/>
            <a:ext cx="3780127" cy="378012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1965B2"/>
                </a:solidFill>
                <a:latin typeface="Helvetica" pitchFamily="2" charset="0"/>
              </a:rPr>
              <a:t>PROGRAMA DE CAPACITACIÓN OFICIAL DE RI PARA CADA DISTRITO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D1B426B3-074C-2541-A526-A28273F8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835"/>
            <a:ext cx="10515600" cy="3780127"/>
          </a:xfrm>
        </p:spPr>
        <p:txBody>
          <a:bodyPr>
            <a:normAutofit/>
          </a:bodyPr>
          <a:lstStyle/>
          <a:p>
            <a:pPr marL="804863" indent="-492125">
              <a:buClr>
                <a:srgbClr val="FBD826"/>
              </a:buClr>
            </a:pPr>
            <a:r>
              <a:rPr lang="es-BO" sz="4000" dirty="0">
                <a:latin typeface="Helvetica" pitchFamily="2" charset="0"/>
              </a:rPr>
              <a:t>Equipo Distrital (GATS)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dirty="0">
                <a:latin typeface="Helvetica" pitchFamily="2" charset="0"/>
              </a:rPr>
              <a:t>PETS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dirty="0">
                <a:latin typeface="Helvetica" pitchFamily="2" charset="0"/>
              </a:rPr>
              <a:t>Asamblea distrital de capacitación</a:t>
            </a:r>
          </a:p>
          <a:p>
            <a:pPr marL="804863" indent="-492125">
              <a:buClr>
                <a:srgbClr val="FBD826"/>
              </a:buClr>
            </a:pPr>
            <a:r>
              <a:rPr lang="es-BO" sz="4000" dirty="0">
                <a:latin typeface="Helvetica" pitchFamily="2" charset="0"/>
              </a:rPr>
              <a:t>Seminario de las coordinaciones (ROTARY, IP, LFR, PP, ADE)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4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DB0FC347-1DD1-6A46-BD0A-2037954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278640"/>
            <a:ext cx="7696200" cy="1325563"/>
          </a:xfrm>
        </p:spPr>
        <p:txBody>
          <a:bodyPr>
            <a:noAutofit/>
          </a:bodyPr>
          <a:lstStyle/>
          <a:p>
            <a: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  <a:t>PRÁCTICAS</a:t>
            </a:r>
            <a:br>
              <a:rPr lang="es-BO" sz="32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s-BO" sz="3200" dirty="0">
                <a:latin typeface="Helvetica" pitchFamily="2" charset="0"/>
              </a:rPr>
              <a:t>8’ presentación / 5’ devolución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1B64E0-B00F-1648-BFA7-BBEA7D97075A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2DD0FD-0E25-4747-A1BF-B34820C49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0487193-86AA-4A4F-8AB4-104220C621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graphicFrame>
        <p:nvGraphicFramePr>
          <p:cNvPr id="12" name="Marcador de contenido 3">
            <a:extLst>
              <a:ext uri="{FF2B5EF4-FFF2-40B4-BE49-F238E27FC236}">
                <a16:creationId xmlns:a16="http://schemas.microsoft.com/office/drawing/2014/main" id="{CBBEC12E-C9CE-2F41-9FA8-80C7AD414B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864399"/>
              </p:ext>
            </p:extLst>
          </p:nvPr>
        </p:nvGraphicFramePr>
        <p:xfrm>
          <a:off x="828675" y="1849418"/>
          <a:ext cx="11363325" cy="44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5621">
                  <a:extLst>
                    <a:ext uri="{9D8B030D-6E8A-4147-A177-3AD203B41FA5}">
                      <a16:colId xmlns:a16="http://schemas.microsoft.com/office/drawing/2014/main" val="2017764402"/>
                    </a:ext>
                  </a:extLst>
                </a:gridCol>
                <a:gridCol w="5817704">
                  <a:extLst>
                    <a:ext uri="{9D8B030D-6E8A-4147-A177-3AD203B41FA5}">
                      <a16:colId xmlns:a16="http://schemas.microsoft.com/office/drawing/2014/main" val="38391012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dirty="0"/>
                        <a:t>Grupo 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dirty="0"/>
                        <a:t>(Estela, Tamara y Geraldine)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dirty="0"/>
                        <a:t>Grupo 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dirty="0"/>
                        <a:t>(Santiago, Nicolás y Natalia)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49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05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27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84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06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63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35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83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59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82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BO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67108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F305D43-BDD1-184E-931C-F5AF59707495}"/>
              </a:ext>
            </a:extLst>
          </p:cNvPr>
          <p:cNvSpPr txBox="1"/>
          <p:nvPr/>
        </p:nvSpPr>
        <p:spPr>
          <a:xfrm>
            <a:off x="3195377" y="7381460"/>
            <a:ext cx="1398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/>
              <a:t>Cristina Riva</a:t>
            </a:r>
          </a:p>
          <a:p>
            <a:r>
              <a:rPr lang="es-BO" b="1" dirty="0"/>
              <a:t>Lucio Colque</a:t>
            </a:r>
          </a:p>
          <a:p>
            <a:endParaRPr lang="es-BO" b="1" dirty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8963940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1B5221-EF3E-E24D-9593-F25F21901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0"/>
            <a:ext cx="12192000" cy="6812859"/>
          </a:xfrm>
          <a:prstGeom prst="rect">
            <a:avLst/>
          </a:prstGeom>
        </p:spPr>
      </p:pic>
      <p:pic>
        <p:nvPicPr>
          <p:cNvPr id="5" name="Imagen 7" descr="RotaryMBS_PMS-C.png">
            <a:extLst>
              <a:ext uri="{FF2B5EF4-FFF2-40B4-BE49-F238E27FC236}">
                <a16:creationId xmlns:a16="http://schemas.microsoft.com/office/drawing/2014/main" id="{A34565C8-EF4B-7D47-AA7F-1F755E570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249" y="5872158"/>
            <a:ext cx="2098551" cy="7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0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316775-D400-E04F-9242-44A78B8E6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327" y="1975186"/>
            <a:ext cx="3157542" cy="1436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7EC92E-A616-FD49-A1CB-73843B4FD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87" y="1114643"/>
            <a:ext cx="3157542" cy="31575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FFF829-AEA6-9D4D-8BAD-979E03D31EB9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F4167D-8F61-2642-B8F3-A6D496216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9ED0D8-6BED-0843-A535-9F3D261D2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3879EA-5AB5-804C-850F-693F3674C8B4}"/>
              </a:ext>
            </a:extLst>
          </p:cNvPr>
          <p:cNvSpPr txBox="1"/>
          <p:nvPr/>
        </p:nvSpPr>
        <p:spPr>
          <a:xfrm>
            <a:off x="4155687" y="4668981"/>
            <a:ext cx="70954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400" b="1" dirty="0"/>
              <a:t>The Rotary Leadership Institute no es un programa de </a:t>
            </a:r>
          </a:p>
          <a:p>
            <a:r>
              <a:rPr lang="es-BO" sz="2400" b="1" dirty="0"/>
              <a:t>capacitación oficial de Rotary International.</a:t>
            </a:r>
          </a:p>
          <a:p>
            <a:endParaRPr lang="es-BO" sz="2400" dirty="0"/>
          </a:p>
          <a:p>
            <a:r>
              <a:rPr lang="es-BO" sz="2400" dirty="0"/>
              <a:t>Este programa se encuentra activo desde 1992. </a:t>
            </a:r>
          </a:p>
        </p:txBody>
      </p:sp>
    </p:spTree>
    <p:extLst>
      <p:ext uri="{BB962C8B-B14F-4D97-AF65-F5344CB8AC3E}">
        <p14:creationId xmlns:p14="http://schemas.microsoft.com/office/powerpoint/2010/main" val="247768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316775-D400-E04F-9242-44A78B8E6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327" y="1975186"/>
            <a:ext cx="3157542" cy="1436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7EC92E-A616-FD49-A1CB-73843B4FD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87" y="1114643"/>
            <a:ext cx="3157542" cy="31575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FFF829-AEA6-9D4D-8BAD-979E03D31EB9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F4167D-8F61-2642-B8F3-A6D496216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9ED0D8-6BED-0843-A535-9F3D261D2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3879EA-5AB5-804C-850F-693F3674C8B4}"/>
              </a:ext>
            </a:extLst>
          </p:cNvPr>
          <p:cNvSpPr txBox="1"/>
          <p:nvPr/>
        </p:nvSpPr>
        <p:spPr>
          <a:xfrm>
            <a:off x="4155687" y="4668981"/>
            <a:ext cx="60036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4000" b="1" dirty="0"/>
              <a:t>Una oferta educativa</a:t>
            </a:r>
          </a:p>
          <a:p>
            <a:r>
              <a:rPr lang="es-BO" sz="4000" b="1" dirty="0"/>
              <a:t>Nuestra Población Objetivo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349839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2FFF829-AEA6-9D4D-8BAD-979E03D31EB9}"/>
              </a:ext>
            </a:extLst>
          </p:cNvPr>
          <p:cNvSpPr/>
          <p:nvPr/>
        </p:nvSpPr>
        <p:spPr>
          <a:xfrm>
            <a:off x="-10048" y="-10048"/>
            <a:ext cx="643095" cy="6868048"/>
          </a:xfrm>
          <a:prstGeom prst="rect">
            <a:avLst/>
          </a:prstGeom>
          <a:solidFill>
            <a:srgbClr val="343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F4167D-8F61-2642-B8F3-A6D4962168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64" y="486237"/>
            <a:ext cx="1787913" cy="813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9ED0D8-6BED-0843-A535-9F3D261D2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0" y="365125"/>
            <a:ext cx="1191567" cy="11915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3879EA-5AB5-804C-850F-693F3674C8B4}"/>
              </a:ext>
            </a:extLst>
          </p:cNvPr>
          <p:cNvSpPr txBox="1"/>
          <p:nvPr/>
        </p:nvSpPr>
        <p:spPr>
          <a:xfrm>
            <a:off x="1006489" y="2175163"/>
            <a:ext cx="1074364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4400" b="1" dirty="0">
                <a:solidFill>
                  <a:srgbClr val="C00000"/>
                </a:solidFill>
              </a:rPr>
              <a:t>Misión:</a:t>
            </a:r>
          </a:p>
          <a:p>
            <a:r>
              <a:rPr lang="es-BO" sz="4800" b="1" dirty="0">
                <a:solidFill>
                  <a:srgbClr val="343FA4"/>
                </a:solidFill>
              </a:rPr>
              <a:t>Fortalecer los clubes </a:t>
            </a:r>
            <a:r>
              <a:rPr lang="es-BO" sz="4800" dirty="0">
                <a:solidFill>
                  <a:srgbClr val="343FA4"/>
                </a:solidFill>
              </a:rPr>
              <a:t>rotarios mediante</a:t>
            </a:r>
          </a:p>
          <a:p>
            <a:r>
              <a:rPr lang="es-BO" sz="4800" dirty="0">
                <a:solidFill>
                  <a:srgbClr val="343FA4"/>
                </a:solidFill>
              </a:rPr>
              <a:t>una educación de calidad para el liderazgo</a:t>
            </a:r>
            <a:endParaRPr lang="es-BO" sz="5400" b="1" dirty="0">
              <a:solidFill>
                <a:srgbClr val="343FA4"/>
              </a:solidFill>
            </a:endParaRPr>
          </a:p>
          <a:p>
            <a:r>
              <a:rPr lang="es-BO" sz="4800" b="1" dirty="0">
                <a:solidFill>
                  <a:srgbClr val="343FA4"/>
                </a:solidFill>
              </a:rPr>
              <a:t>Programa Multidistrital</a:t>
            </a:r>
          </a:p>
          <a:p>
            <a:r>
              <a:rPr lang="es-BO" sz="3200" dirty="0">
                <a:solidFill>
                  <a:srgbClr val="343FA4"/>
                </a:solidFill>
              </a:rPr>
              <a:t>Basado en el desarrollo del liderazgo</a:t>
            </a:r>
          </a:p>
          <a:p>
            <a:endParaRPr lang="es-BO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801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B2006669-9DDA-6848-B9F2-37A6BBC92A48}" vid="{1B2C0A9B-2422-7A49-AA1F-68BB33BFA0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3206</TotalTime>
  <Words>1242</Words>
  <Application>Microsoft Macintosh PowerPoint</Application>
  <PresentationFormat>Panorámica</PresentationFormat>
  <Paragraphs>243</Paragraphs>
  <Slides>61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Helvetica</vt:lpstr>
      <vt:lpstr>Tema de Office</vt:lpstr>
      <vt:lpstr>Presentación de PowerPoint</vt:lpstr>
      <vt:lpstr>Presentación de PowerPoint</vt:lpstr>
      <vt:lpstr>Presentación de PowerPoint</vt:lpstr>
      <vt:lpstr>LA PRESENTACIÓN ROTARIA</vt:lpstr>
      <vt:lpstr>LA PRESENTACIÓN ROTARIA</vt:lpstr>
      <vt:lpstr>PROGRAMA DE CAPACITACIÓN OFICIAL DE RI PARA CADA DISTRITO</vt:lpstr>
      <vt:lpstr>Presentación de PowerPoint</vt:lpstr>
      <vt:lpstr>Presentación de PowerPoint</vt:lpstr>
      <vt:lpstr>Presentación de PowerPoint</vt:lpstr>
      <vt:lpstr>Presentación de PowerPoint</vt:lpstr>
      <vt:lpstr>OFERTA DE CAPACITACIÓN</vt:lpstr>
      <vt:lpstr>UN MEJOR LIDERAZGO</vt:lpstr>
      <vt:lpstr>LA PIRÁMIDE DE APRENDIZAJE</vt:lpstr>
      <vt:lpstr>Presentación de PowerPoint</vt:lpstr>
      <vt:lpstr>Presentación de PowerPoint</vt:lpstr>
      <vt:lpstr>EL OBJETIVO DEL DÍA</vt:lpstr>
      <vt:lpstr>Presentación de PowerPoint</vt:lpstr>
      <vt:lpstr>Presentación de PowerPoint</vt:lpstr>
      <vt:lpstr>CONDICIONES DEL FACILITADOR</vt:lpstr>
      <vt:lpstr>FACILITADOR TALENTOS OCULTOS:</vt:lpstr>
      <vt:lpstr>EL FACILITADOR NO:</vt:lpstr>
      <vt:lpstr>EL FACILITADOR NO:</vt:lpstr>
      <vt:lpstr>FUNCIONES DEL FACILITADOR:</vt:lpstr>
      <vt:lpstr>EL FACILITADOR (RESUMEN):</vt:lpstr>
      <vt:lpstr>Presentación de PowerPoint</vt:lpstr>
      <vt:lpstr>Presentación de PowerPoint</vt:lpstr>
      <vt:lpstr>Presentación de PowerPoint</vt:lpstr>
      <vt:lpstr>EL ESPACIO (Curso Presencial)</vt:lpstr>
      <vt:lpstr>LOS MATERIALES (Presencial)</vt:lpstr>
      <vt:lpstr>EL ESPACIO (Curso Remoto)</vt:lpstr>
      <vt:lpstr>EL ESPACIO (Curso Remoto)</vt:lpstr>
      <vt:lpstr>EL ESPACIO (Curso Remoto)</vt:lpstr>
      <vt:lpstr>Presentación de PowerPoint</vt:lpstr>
      <vt:lpstr>Presentación de PowerPoint</vt:lpstr>
      <vt:lpstr>EN EL AULA:</vt:lpstr>
      <vt:lpstr>¿CÓMO UN BUEN FACILITADOR SE CONECTA CON LA AUDIENCIA?</vt:lpstr>
      <vt:lpstr>ADMINISTRANDO PREGUNTAS</vt:lpstr>
      <vt:lpstr>TÉCNICAS PARA RESPONDER PREGUNTAS</vt:lpstr>
      <vt:lpstr>USO DE PREGUNTAS (Resumen)</vt:lpstr>
      <vt:lpstr>COSAS QUE PODRIAN SALIR MAL Y COMO LIDIAR CON ELLAS</vt:lpstr>
      <vt:lpstr>Presentación de PowerPoint</vt:lpstr>
      <vt:lpstr>¿CÓMO PREPARARSE? Antes del evento</vt:lpstr>
      <vt:lpstr>El DÍA DEL CURSO Vaya a la sala y verifique con anterioridad:</vt:lpstr>
      <vt:lpstr>UTENSILIOS QUE DEBO LLEVAR:</vt:lpstr>
      <vt:lpstr>ROLES ZOOM</vt:lpstr>
      <vt:lpstr>PREPARANDO UN CURSO REMOTO:</vt:lpstr>
      <vt:lpstr>EL DÍA DEL CURSO</vt:lpstr>
      <vt:lpstr>REGLAS EN LAS ETAPAS DE PRESENTACIÓN DE LOS TEMAS</vt:lpstr>
      <vt:lpstr>COMO USAR UN AYUDANTE (Escriba)</vt:lpstr>
      <vt:lpstr>POR ÚLTIMO, para los facilitadores:</vt:lpstr>
      <vt:lpstr>Presentación de PowerPoint</vt:lpstr>
      <vt:lpstr>INFORMACIÓN ACADÉMICA</vt:lpstr>
      <vt:lpstr>EL OBJETIVO DEL DÍA</vt:lpstr>
      <vt:lpstr>Presentación de PowerPoint</vt:lpstr>
      <vt:lpstr>Presentación de PowerPoint</vt:lpstr>
      <vt:lpstr>Características del Líder </vt:lpstr>
      <vt:lpstr>CONTENIDOS PARTE I: El Rotario</vt:lpstr>
      <vt:lpstr>CONTENIDOS PARTE II: El Club</vt:lpstr>
      <vt:lpstr>CONTENIDOS PARTE III: El Mundo</vt:lpstr>
      <vt:lpstr>PRÁCTICAS 8’ presentación / 5’ devolución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69</cp:revision>
  <cp:lastPrinted>2020-11-26T21:18:23Z</cp:lastPrinted>
  <dcterms:created xsi:type="dcterms:W3CDTF">2020-08-08T15:42:42Z</dcterms:created>
  <dcterms:modified xsi:type="dcterms:W3CDTF">2021-05-11T19:21:23Z</dcterms:modified>
</cp:coreProperties>
</file>